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78" r:id="rId4"/>
    <p:sldId id="280" r:id="rId5"/>
    <p:sldId id="279" r:id="rId6"/>
    <p:sldId id="258" r:id="rId7"/>
    <p:sldId id="259" r:id="rId8"/>
    <p:sldId id="261" r:id="rId9"/>
    <p:sldId id="266" r:id="rId10"/>
    <p:sldId id="267" r:id="rId11"/>
    <p:sldId id="268" r:id="rId12"/>
    <p:sldId id="27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730"/>
  </p:normalViewPr>
  <p:slideViewPr>
    <p:cSldViewPr>
      <p:cViewPr varScale="1">
        <p:scale>
          <a:sx n="79" d="100"/>
          <a:sy n="79" d="100"/>
        </p:scale>
        <p:origin x="50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1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9457" y="1650111"/>
            <a:ext cx="2675254" cy="601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65"/>
              </a:lnSpc>
            </a:pPr>
            <a:r>
              <a:rPr dirty="0">
                <a:solidFill>
                  <a:srgbClr val="FFFFFF"/>
                </a:solidFill>
              </a:rPr>
              <a:t>ISO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14001 &amp;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50001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Internal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Training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Program</a:t>
            </a:r>
            <a:r>
              <a:rPr spc="-20" dirty="0">
                <a:solidFill>
                  <a:srgbClr val="FFFFFF"/>
                </a:solidFill>
              </a:rPr>
              <a:t> 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65"/>
              </a:lnSpc>
            </a:pPr>
            <a:r>
              <a:rPr dirty="0">
                <a:solidFill>
                  <a:srgbClr val="FFFFFF"/>
                </a:solidFill>
              </a:rPr>
              <a:t>ISO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14001 &amp;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50001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Internal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Training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Program</a:t>
            </a:r>
            <a:r>
              <a:rPr spc="-20" dirty="0">
                <a:solidFill>
                  <a:srgbClr val="FFFFFF"/>
                </a:solidFill>
              </a:rPr>
              <a:t> 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65"/>
              </a:lnSpc>
            </a:pPr>
            <a:r>
              <a:rPr dirty="0">
                <a:solidFill>
                  <a:srgbClr val="FFFFFF"/>
                </a:solidFill>
              </a:rPr>
              <a:t>ISO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14001 &amp;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50001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Internal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Training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Program</a:t>
            </a:r>
            <a:r>
              <a:rPr spc="-20" dirty="0">
                <a:solidFill>
                  <a:srgbClr val="FFFFFF"/>
                </a:solidFill>
              </a:rPr>
              <a:t> 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65"/>
              </a:lnSpc>
            </a:pPr>
            <a:r>
              <a:rPr dirty="0">
                <a:solidFill>
                  <a:srgbClr val="FFFFFF"/>
                </a:solidFill>
              </a:rPr>
              <a:t>ISO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14001 &amp;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50001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Internal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Training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Program</a:t>
            </a:r>
            <a:r>
              <a:rPr spc="-20" dirty="0">
                <a:solidFill>
                  <a:srgbClr val="FFFFFF"/>
                </a:solidFill>
              </a:rPr>
              <a:t> 2024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65"/>
              </a:lnSpc>
            </a:pPr>
            <a:r>
              <a:rPr dirty="0">
                <a:solidFill>
                  <a:srgbClr val="FFFFFF"/>
                </a:solidFill>
              </a:rPr>
              <a:t>ISO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14001 &amp;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50001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Internal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Training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Program</a:t>
            </a:r>
            <a:r>
              <a:rPr spc="-20" dirty="0">
                <a:solidFill>
                  <a:srgbClr val="FFFFFF"/>
                </a:solidFill>
              </a:rPr>
              <a:t> 2024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575" y="-121276"/>
            <a:ext cx="11131931" cy="2202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80609" y="2604882"/>
            <a:ext cx="6630670" cy="4247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944" y="6689328"/>
            <a:ext cx="2943225" cy="16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65"/>
              </a:lnSpc>
            </a:pPr>
            <a:r>
              <a:rPr dirty="0">
                <a:solidFill>
                  <a:srgbClr val="FFFFFF"/>
                </a:solidFill>
              </a:rPr>
              <a:t>ISO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14001 &amp;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50001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Internal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Training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Program</a:t>
            </a:r>
            <a:r>
              <a:rPr spc="-20" dirty="0">
                <a:solidFill>
                  <a:srgbClr val="FFFFFF"/>
                </a:solidFill>
              </a:rPr>
              <a:t> 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cend.org/tms/2015/06/non-proliferation-treaty-nuclear-weapons-and-tension-area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8075" y="28573"/>
              <a:ext cx="8543925" cy="6829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3345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57212" y="2841243"/>
            <a:ext cx="6108065" cy="1431161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60"/>
              </a:spcBef>
            </a:pPr>
            <a:r>
              <a:rPr sz="4800" dirty="0">
                <a:solidFill>
                  <a:srgbClr val="FFFFFF"/>
                </a:solidFill>
                <a:latin typeface="Calibri Light"/>
                <a:cs typeface="Calibri Light"/>
              </a:rPr>
              <a:t>Energy</a:t>
            </a:r>
            <a:r>
              <a:rPr sz="480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dirty="0">
                <a:solidFill>
                  <a:srgbClr val="FFFFFF"/>
                </a:solidFill>
                <a:latin typeface="Calibri Light"/>
                <a:cs typeface="Calibri Light"/>
              </a:rPr>
              <a:t>&amp;</a:t>
            </a:r>
            <a:r>
              <a:rPr sz="480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spc="-10" dirty="0">
                <a:solidFill>
                  <a:srgbClr val="FFFFFF"/>
                </a:solidFill>
                <a:latin typeface="Calibri Light"/>
                <a:cs typeface="Calibri Light"/>
              </a:rPr>
              <a:t>Environmental Awareness</a:t>
            </a:r>
            <a:r>
              <a:rPr sz="4800" spc="-2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spc="-45" dirty="0">
                <a:solidFill>
                  <a:srgbClr val="FFFFFF"/>
                </a:solidFill>
                <a:latin typeface="Calibri Light"/>
                <a:cs typeface="Calibri Light"/>
              </a:rPr>
              <a:t>Training</a:t>
            </a:r>
            <a:r>
              <a:rPr sz="4800" spc="-2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spc="-20" dirty="0">
                <a:solidFill>
                  <a:srgbClr val="FFFFFF"/>
                </a:solidFill>
                <a:latin typeface="Calibri Light"/>
                <a:cs typeface="Calibri Light"/>
              </a:rPr>
              <a:t>202</a:t>
            </a:r>
            <a:r>
              <a:rPr lang="en-GB" sz="4800" spc="-20" dirty="0">
                <a:solidFill>
                  <a:srgbClr val="FFFFFF"/>
                </a:solidFill>
                <a:latin typeface="Calibri Light"/>
                <a:cs typeface="Calibri Light"/>
              </a:rPr>
              <a:t>5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212" y="4773358"/>
            <a:ext cx="4131310" cy="8267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150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Commitment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Continual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Improvement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ISO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14001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ISO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50001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5775" y="628650"/>
            <a:ext cx="3971925" cy="3933825"/>
            <a:chOff x="485775" y="628650"/>
            <a:chExt cx="3971925" cy="3933825"/>
          </a:xfrm>
        </p:grpSpPr>
        <p:sp>
          <p:nvSpPr>
            <p:cNvPr id="8" name="object 8"/>
            <p:cNvSpPr/>
            <p:nvPr/>
          </p:nvSpPr>
          <p:spPr>
            <a:xfrm>
              <a:off x="485775" y="628650"/>
              <a:ext cx="695325" cy="142875"/>
            </a:xfrm>
            <a:custGeom>
              <a:avLst/>
              <a:gdLst/>
              <a:ahLst/>
              <a:cxnLst/>
              <a:rect l="l" t="t" r="r" b="b"/>
              <a:pathLst>
                <a:path w="695325" h="142875">
                  <a:moveTo>
                    <a:pt x="695325" y="0"/>
                  </a:moveTo>
                  <a:lnTo>
                    <a:pt x="0" y="0"/>
                  </a:lnTo>
                  <a:lnTo>
                    <a:pt x="0" y="142875"/>
                  </a:lnTo>
                  <a:lnTo>
                    <a:pt x="695325" y="14287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5775" y="4543425"/>
              <a:ext cx="3971925" cy="19050"/>
            </a:xfrm>
            <a:custGeom>
              <a:avLst/>
              <a:gdLst/>
              <a:ahLst/>
              <a:cxnLst/>
              <a:rect l="l" t="t" r="r" b="b"/>
              <a:pathLst>
                <a:path w="3971925" h="19050">
                  <a:moveTo>
                    <a:pt x="397192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3971925" y="19050"/>
                  </a:lnTo>
                  <a:lnTo>
                    <a:pt x="3971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67944" y="6689328"/>
            <a:ext cx="29432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5"/>
              </a:lnSpc>
            </a:pPr>
            <a:r>
              <a:rPr dirty="0">
                <a:solidFill>
                  <a:srgbClr val="FFFFFF"/>
                </a:solidFill>
              </a:rPr>
              <a:t>ISO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14001 &amp;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50001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Internal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Training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Program</a:t>
            </a:r>
            <a:r>
              <a:rPr spc="-20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032223A-7916-7EF4-6FDC-1743203EF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ISO</a:t>
            </a:r>
            <a:r>
              <a:rPr lang="en-US" sz="1200" kern="1200" spc="-2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14001 &amp;</a:t>
            </a:r>
            <a:r>
              <a:rPr lang="en-US" sz="1200" kern="1200" spc="25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-1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50001</a:t>
            </a:r>
            <a:r>
              <a:rPr lang="en-US" sz="1200" kern="1200" spc="-7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Internal</a:t>
            </a:r>
            <a:r>
              <a:rPr lang="en-US" sz="1200" kern="1200" spc="1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Training</a:t>
            </a:r>
            <a:r>
              <a:rPr lang="en-US" sz="1200" kern="1200" spc="-1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Program</a:t>
            </a:r>
            <a:r>
              <a:rPr lang="en-US" sz="1200" kern="1200" spc="-2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screenshot of a graph&#10;&#10;AI-generated content may be incorrect.">
            <a:extLst>
              <a:ext uri="{FF2B5EF4-FFF2-40B4-BE49-F238E27FC236}">
                <a16:creationId xmlns:a16="http://schemas.microsoft.com/office/drawing/2014/main" id="{2ED27FF1-1F2A-56AD-C4C4-2BF0A12D0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D6E17C36-D825-6C2A-CEFC-AF2D58BD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endParaRPr lang="en-US" sz="5200" kern="120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spcAft>
                <a:spcPts val="600"/>
              </a:spcAft>
              <a:defRPr/>
            </a:pPr>
            <a:r>
              <a:rPr lang="en-US" sz="120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ISO 14001 &amp; 50001 Internal Training Program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8CDA89-6D37-A98F-25B5-CC4DCC3DDD77}"/>
              </a:ext>
            </a:extLst>
          </p:cNvPr>
          <p:cNvSpPr txBox="1"/>
          <p:nvPr/>
        </p:nvSpPr>
        <p:spPr>
          <a:xfrm>
            <a:off x="10287000" y="2207602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Solar Installed </a:t>
            </a:r>
          </a:p>
          <a:p>
            <a:r>
              <a:rPr lang="en-US" dirty="0"/>
              <a:t>November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324475"/>
              <a:ext cx="12192000" cy="733425"/>
            </a:xfrm>
            <a:custGeom>
              <a:avLst/>
              <a:gdLst/>
              <a:ahLst/>
              <a:cxnLst/>
              <a:rect l="l" t="t" r="r" b="b"/>
              <a:pathLst>
                <a:path w="12192000" h="733425">
                  <a:moveTo>
                    <a:pt x="1219200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2192000" y="7334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31484" y="5311775"/>
            <a:ext cx="120650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-10" dirty="0">
                <a:solidFill>
                  <a:srgbClr val="252525"/>
                </a:solidFill>
              </a:rPr>
              <a:t>Questions</a:t>
            </a:r>
            <a:endParaRPr sz="2300"/>
          </a:p>
        </p:txBody>
      </p:sp>
      <p:sp>
        <p:nvSpPr>
          <p:cNvPr id="6" name="object 6"/>
          <p:cNvSpPr/>
          <p:nvPr/>
        </p:nvSpPr>
        <p:spPr>
          <a:xfrm>
            <a:off x="0" y="5238750"/>
            <a:ext cx="12192000" cy="895350"/>
          </a:xfrm>
          <a:custGeom>
            <a:avLst/>
            <a:gdLst/>
            <a:ahLst/>
            <a:cxnLst/>
            <a:rect l="l" t="t" r="r" b="b"/>
            <a:pathLst>
              <a:path w="12192000" h="895350">
                <a:moveTo>
                  <a:pt x="0" y="0"/>
                </a:moveTo>
                <a:lnTo>
                  <a:pt x="12192000" y="0"/>
                </a:lnTo>
              </a:path>
              <a:path w="12192000" h="895350">
                <a:moveTo>
                  <a:pt x="0" y="895350"/>
                </a:moveTo>
                <a:lnTo>
                  <a:pt x="12192000" y="895350"/>
                </a:lnTo>
              </a:path>
            </a:pathLst>
          </a:custGeom>
          <a:ln w="41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5"/>
              </a:lnSpc>
            </a:pPr>
            <a:r>
              <a:rPr dirty="0"/>
              <a:t>ISO</a:t>
            </a:r>
            <a:r>
              <a:rPr spc="-20" dirty="0"/>
              <a:t> </a:t>
            </a:r>
            <a:r>
              <a:rPr dirty="0"/>
              <a:t>14001 &amp;</a:t>
            </a:r>
            <a:r>
              <a:rPr spc="25" dirty="0"/>
              <a:t> </a:t>
            </a:r>
            <a:r>
              <a:rPr spc="-10" dirty="0"/>
              <a:t>50001</a:t>
            </a:r>
            <a:r>
              <a:rPr spc="-70" dirty="0"/>
              <a:t> </a:t>
            </a:r>
            <a:r>
              <a:rPr dirty="0"/>
              <a:t>Internal</a:t>
            </a:r>
            <a:r>
              <a:rPr spc="10" dirty="0"/>
              <a:t> </a:t>
            </a:r>
            <a:r>
              <a:rPr dirty="0"/>
              <a:t>Training</a:t>
            </a:r>
            <a:r>
              <a:rPr spc="-10" dirty="0"/>
              <a:t> </a:t>
            </a:r>
            <a:r>
              <a:rPr dirty="0"/>
              <a:t>Program</a:t>
            </a:r>
            <a:r>
              <a:rPr spc="-20" dirty="0"/>
              <a:t>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3,000+ Big Change Stock Photos, Pictures &amp; Royalty-Free Images - iStock |  Small steps big change, Big change concept">
            <a:extLst>
              <a:ext uri="{FF2B5EF4-FFF2-40B4-BE49-F238E27FC236}">
                <a16:creationId xmlns:a16="http://schemas.microsoft.com/office/drawing/2014/main" id="{A381CAF4-7B63-6896-A0B3-32C25CAD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B9439-525B-5C8B-D61A-BBCD91D8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2 Big Changes in the UK Energy Sector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4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nuclear power plant at night&#10;&#10;AI-generated content may be incorrect.">
            <a:extLst>
              <a:ext uri="{FF2B5EF4-FFF2-40B4-BE49-F238E27FC236}">
                <a16:creationId xmlns:a16="http://schemas.microsoft.com/office/drawing/2014/main" id="{65840DD0-C920-B1FD-7270-6B9C458D0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41" r="7835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8A6F9-8B69-CF03-8B75-18C68278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dirty="0">
                <a:latin typeface="+mj-lt"/>
                <a:cs typeface="+mj-cs"/>
              </a:rPr>
              <a:t>Change No.1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965703-6C01-452E-E75D-46196A495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52600"/>
            <a:ext cx="5410200" cy="4648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The </a:t>
            </a:r>
            <a:r>
              <a:rPr kumimoji="0" lang="en-US" altLang="en-US" b="1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Regulated Asset Base (RAB)</a:t>
            </a:r>
            <a:r>
              <a:rPr kumimoji="0" lang="en-US" altLang="en-US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 charge will be introduced from </a:t>
            </a:r>
            <a:r>
              <a:rPr kumimoji="0" lang="en-US" altLang="en-US" b="1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1st November 2025</a:t>
            </a:r>
            <a:r>
              <a:rPr kumimoji="0" lang="en-US" altLang="en-US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. </a:t>
            </a:r>
            <a:r>
              <a:rPr kumimoji="0" lang="en-US" altLang="en-US" b="1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Initial rate:</a:t>
            </a:r>
            <a:r>
              <a:rPr kumimoji="0" lang="en-US" altLang="en-US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 £3.455 per MWh (equivalent to approx. </a:t>
            </a:r>
            <a:r>
              <a:rPr kumimoji="0" lang="en-US" altLang="en-US" b="1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0.35p per kWh</a:t>
            </a:r>
            <a:r>
              <a:rPr kumimoji="0" lang="en-US" altLang="en-US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b="1" kern="1200" dirty="0">
                <a:latin typeface="+mn-lt"/>
                <a:ea typeface="+mn-ea"/>
                <a:cs typeface="+mn-cs"/>
              </a:rPr>
              <a:t>PMS will pay circ. </a:t>
            </a:r>
            <a:r>
              <a:rPr lang="en-US" altLang="en-US" kern="1200" dirty="0">
                <a:latin typeface="+mn-lt"/>
                <a:ea typeface="+mn-ea"/>
                <a:cs typeface="+mn-cs"/>
              </a:rPr>
              <a:t>£2,500 per annum</a:t>
            </a:r>
            <a:endParaRPr kumimoji="0" lang="en-US" altLang="en-US" b="0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1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How the Pass-Through Charge Works</a:t>
            </a: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1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RAB Model:</a:t>
            </a:r>
            <a:r>
              <a:rPr kumimoji="0" lang="en-US" altLang="en-US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 This model allows consumers to contribute to the cost of a nuclear project while it is being built.</a:t>
            </a: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1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Payments:</a:t>
            </a:r>
            <a:r>
              <a:rPr kumimoji="0" lang="en-US" altLang="en-US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 Electricity suppliers will collect these payments from consumers and pass them on to the project.</a:t>
            </a: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1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Timing:</a:t>
            </a:r>
            <a:r>
              <a:rPr kumimoji="0" lang="en-US" altLang="en-US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 The charges will begin during the construction phase of a nuclear project, not just once the plant is operational.</a:t>
            </a: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1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Purpose:</a:t>
            </a:r>
            <a:r>
              <a:rPr kumimoji="0" lang="en-US" altLang="en-US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 By providing upfront financing, the RAB model lowers the risk for private investors, reducing the cost of capital and ultimately leading to expected savings for consumers over the project’s lifetime.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3613ED-9227-EFF3-4353-563E9D750EEC}"/>
              </a:ext>
            </a:extLst>
          </p:cNvPr>
          <p:cNvSpPr txBox="1"/>
          <p:nvPr/>
        </p:nvSpPr>
        <p:spPr>
          <a:xfrm>
            <a:off x="9872132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3" tooltip="https://www.transcend.org/tms/2015/06/non-proliferation-treaty-nuclear-weapons-and-tension-area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23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C58D5-C7A1-CB9D-8DDA-31D102D9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 No.2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Unit Rate Breakdown…..</a:t>
            </a:r>
          </a:p>
        </p:txBody>
      </p:sp>
      <p:pic>
        <p:nvPicPr>
          <p:cNvPr id="3076" name="Picture 4" descr="Why are Britain's power prices the highest in the world? | Q4 2024  Quarterly Report | Electric Insights">
            <a:extLst>
              <a:ext uri="{FF2B5EF4-FFF2-40B4-BE49-F238E27FC236}">
                <a16:creationId xmlns:a16="http://schemas.microsoft.com/office/drawing/2014/main" id="{E932BAE0-FBB5-B9DF-7529-290A0984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6038" y="1966293"/>
            <a:ext cx="9039922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4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50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BD9E54D-FE79-3EBD-4843-1116AE333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6" y="1778750"/>
            <a:ext cx="6258033" cy="4421356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E7391F-7E0F-05DD-1DA6-E7B8C849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Pass Through Charges are Increasing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438AE8A-7FBE-DD75-C9A2-2A4F6ABB0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64409" y="2197386"/>
            <a:ext cx="4699459" cy="3903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Poppins" pitchFamily="2" charset="77"/>
              </a:rPr>
              <a:t>Infrastructure and Network Costs: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Poppins" pitchFamily="2" charset="77"/>
              </a:rPr>
              <a:t>Upgrades and maintenance of the energy networks (transmission and distribution) lead to higher charges.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28600" marR="0" lvl="0" indent="-22860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Poppins" pitchFamily="2" charset="77"/>
              </a:rPr>
              <a:t>Renewable Energy Schemes: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Poppins" pitchFamily="2" charset="77"/>
              </a:rPr>
              <a:t> The cost of supporting renewable energy sources, like the Contracts for Difference (CfD) scheme, is ultimately covered by consumers through their energy bills.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28600" marR="0" lvl="0" indent="-22860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Poppins" pitchFamily="2" charset="77"/>
              </a:rPr>
              <a:t>Increased Visibility: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Poppins" pitchFamily="2" charset="77"/>
              </a:rPr>
              <a:t>Suppliers are changing how they present bills, making these previously hidden costs more apparent to consumers and businesses.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5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3873" rIns="0" bIns="0" rtlCol="0">
            <a:spAutoFit/>
          </a:bodyPr>
          <a:lstStyle/>
          <a:p>
            <a:pPr marL="4475480">
              <a:lnSpc>
                <a:spcPts val="6170"/>
              </a:lnSpc>
              <a:spcBef>
                <a:spcPts val="105"/>
              </a:spcBef>
            </a:pPr>
            <a:r>
              <a:rPr lang="en-GB" sz="5400" dirty="0"/>
              <a:t>Refresher</a:t>
            </a:r>
            <a:endParaRPr sz="5400" dirty="0"/>
          </a:p>
          <a:p>
            <a:pPr marL="4475480">
              <a:lnSpc>
                <a:spcPts val="6170"/>
              </a:lnSpc>
            </a:pPr>
            <a:r>
              <a:rPr sz="5400" dirty="0"/>
              <a:t>Carbon</a:t>
            </a:r>
            <a:r>
              <a:rPr sz="5400" spc="-35" dirty="0"/>
              <a:t> </a:t>
            </a:r>
            <a:r>
              <a:rPr sz="5400" spc="-10" dirty="0"/>
              <a:t>Reporting…</a:t>
            </a:r>
            <a:endParaRPr sz="5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57646" cy="68579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278246" y="2333085"/>
            <a:ext cx="4293870" cy="92710"/>
            <a:chOff x="5278246" y="2333085"/>
            <a:chExt cx="4293870" cy="92710"/>
          </a:xfrm>
        </p:grpSpPr>
        <p:sp>
          <p:nvSpPr>
            <p:cNvPr id="5" name="object 5"/>
            <p:cNvSpPr/>
            <p:nvPr/>
          </p:nvSpPr>
          <p:spPr>
            <a:xfrm>
              <a:off x="5300217" y="2362087"/>
              <a:ext cx="4248785" cy="50800"/>
            </a:xfrm>
            <a:custGeom>
              <a:avLst/>
              <a:gdLst/>
              <a:ahLst/>
              <a:cxnLst/>
              <a:rect l="l" t="t" r="r" b="b"/>
              <a:pathLst>
                <a:path w="4248784" h="50800">
                  <a:moveTo>
                    <a:pt x="2879006" y="22972"/>
                  </a:moveTo>
                  <a:lnTo>
                    <a:pt x="2043295" y="22972"/>
                  </a:lnTo>
                  <a:lnTo>
                    <a:pt x="2087203" y="24235"/>
                  </a:lnTo>
                  <a:lnTo>
                    <a:pt x="2145156" y="27661"/>
                  </a:lnTo>
                  <a:lnTo>
                    <a:pt x="2144998" y="27661"/>
                  </a:lnTo>
                  <a:lnTo>
                    <a:pt x="2279309" y="39090"/>
                  </a:lnTo>
                  <a:lnTo>
                    <a:pt x="2336870" y="43470"/>
                  </a:lnTo>
                  <a:lnTo>
                    <a:pt x="2389203" y="46736"/>
                  </a:lnTo>
                  <a:lnTo>
                    <a:pt x="2437314" y="48975"/>
                  </a:lnTo>
                  <a:lnTo>
                    <a:pt x="2485730" y="50372"/>
                  </a:lnTo>
                  <a:lnTo>
                    <a:pt x="2492127" y="50372"/>
                  </a:lnTo>
                  <a:lnTo>
                    <a:pt x="2524891" y="50708"/>
                  </a:lnTo>
                  <a:lnTo>
                    <a:pt x="2566368" y="50372"/>
                  </a:lnTo>
                  <a:lnTo>
                    <a:pt x="2607645" y="49348"/>
                  </a:lnTo>
                  <a:lnTo>
                    <a:pt x="2649727" y="47721"/>
                  </a:lnTo>
                  <a:lnTo>
                    <a:pt x="2969627" y="30605"/>
                  </a:lnTo>
                  <a:lnTo>
                    <a:pt x="3027656" y="28705"/>
                  </a:lnTo>
                  <a:lnTo>
                    <a:pt x="3082427" y="27661"/>
                  </a:lnTo>
                  <a:lnTo>
                    <a:pt x="3780786" y="27348"/>
                  </a:lnTo>
                  <a:lnTo>
                    <a:pt x="3795819" y="26739"/>
                  </a:lnTo>
                  <a:lnTo>
                    <a:pt x="3772323" y="26739"/>
                  </a:lnTo>
                  <a:lnTo>
                    <a:pt x="3735321" y="26350"/>
                  </a:lnTo>
                  <a:lnTo>
                    <a:pt x="3725094" y="26350"/>
                  </a:lnTo>
                  <a:lnTo>
                    <a:pt x="3668979" y="24984"/>
                  </a:lnTo>
                  <a:lnTo>
                    <a:pt x="3665599" y="24984"/>
                  </a:lnTo>
                  <a:lnTo>
                    <a:pt x="3623747" y="23353"/>
                  </a:lnTo>
                  <a:lnTo>
                    <a:pt x="2894401" y="23353"/>
                  </a:lnTo>
                  <a:lnTo>
                    <a:pt x="2879006" y="22972"/>
                  </a:lnTo>
                  <a:close/>
                </a:path>
                <a:path w="4248784" h="50800">
                  <a:moveTo>
                    <a:pt x="810288" y="1913"/>
                  </a:moveTo>
                  <a:lnTo>
                    <a:pt x="804367" y="1913"/>
                  </a:lnTo>
                  <a:lnTo>
                    <a:pt x="766009" y="2108"/>
                  </a:lnTo>
                  <a:lnTo>
                    <a:pt x="718669" y="3541"/>
                  </a:lnTo>
                  <a:lnTo>
                    <a:pt x="664276" y="6121"/>
                  </a:lnTo>
                  <a:lnTo>
                    <a:pt x="449652" y="18663"/>
                  </a:lnTo>
                  <a:lnTo>
                    <a:pt x="343708" y="23697"/>
                  </a:lnTo>
                  <a:lnTo>
                    <a:pt x="380930" y="25137"/>
                  </a:lnTo>
                  <a:lnTo>
                    <a:pt x="448527" y="28705"/>
                  </a:lnTo>
                  <a:lnTo>
                    <a:pt x="587630" y="37712"/>
                  </a:lnTo>
                  <a:lnTo>
                    <a:pt x="646832" y="40702"/>
                  </a:lnTo>
                  <a:lnTo>
                    <a:pt x="647998" y="40702"/>
                  </a:lnTo>
                  <a:lnTo>
                    <a:pt x="694702" y="42286"/>
                  </a:lnTo>
                  <a:lnTo>
                    <a:pt x="740984" y="42997"/>
                  </a:lnTo>
                  <a:lnTo>
                    <a:pt x="736897" y="42997"/>
                  </a:lnTo>
                  <a:lnTo>
                    <a:pt x="783044" y="42847"/>
                  </a:lnTo>
                  <a:lnTo>
                    <a:pt x="824911" y="42031"/>
                  </a:lnTo>
                  <a:lnTo>
                    <a:pt x="1309066" y="28341"/>
                  </a:lnTo>
                  <a:lnTo>
                    <a:pt x="1346512" y="27661"/>
                  </a:lnTo>
                  <a:lnTo>
                    <a:pt x="1345070" y="27661"/>
                  </a:lnTo>
                  <a:lnTo>
                    <a:pt x="1391960" y="27036"/>
                  </a:lnTo>
                  <a:lnTo>
                    <a:pt x="1386943" y="27036"/>
                  </a:lnTo>
                  <a:lnTo>
                    <a:pt x="1707092" y="26739"/>
                  </a:lnTo>
                  <a:lnTo>
                    <a:pt x="1657859" y="25639"/>
                  </a:lnTo>
                  <a:lnTo>
                    <a:pt x="1657080" y="25639"/>
                  </a:lnTo>
                  <a:lnTo>
                    <a:pt x="1610913" y="23353"/>
                  </a:lnTo>
                  <a:lnTo>
                    <a:pt x="1566693" y="19701"/>
                  </a:lnTo>
                  <a:lnTo>
                    <a:pt x="1561555" y="19075"/>
                  </a:lnTo>
                  <a:lnTo>
                    <a:pt x="1113801" y="19075"/>
                  </a:lnTo>
                  <a:lnTo>
                    <a:pt x="1062732" y="18273"/>
                  </a:lnTo>
                  <a:lnTo>
                    <a:pt x="1058361" y="18273"/>
                  </a:lnTo>
                  <a:lnTo>
                    <a:pt x="1001776" y="14463"/>
                  </a:lnTo>
                  <a:lnTo>
                    <a:pt x="944761" y="9169"/>
                  </a:lnTo>
                  <a:lnTo>
                    <a:pt x="895673" y="5353"/>
                  </a:lnTo>
                  <a:lnTo>
                    <a:pt x="851516" y="2948"/>
                  </a:lnTo>
                  <a:lnTo>
                    <a:pt x="810288" y="1913"/>
                  </a:lnTo>
                  <a:close/>
                </a:path>
                <a:path w="4248784" h="50800">
                  <a:moveTo>
                    <a:pt x="1975077" y="24504"/>
                  </a:moveTo>
                  <a:lnTo>
                    <a:pt x="1850852" y="24504"/>
                  </a:lnTo>
                  <a:lnTo>
                    <a:pt x="1799619" y="25937"/>
                  </a:lnTo>
                  <a:lnTo>
                    <a:pt x="1798439" y="25937"/>
                  </a:lnTo>
                  <a:lnTo>
                    <a:pt x="1748235" y="26739"/>
                  </a:lnTo>
                  <a:lnTo>
                    <a:pt x="1537807" y="27036"/>
                  </a:lnTo>
                  <a:lnTo>
                    <a:pt x="1537609" y="27036"/>
                  </a:lnTo>
                  <a:lnTo>
                    <a:pt x="1633370" y="29201"/>
                  </a:lnTo>
                  <a:lnTo>
                    <a:pt x="1788432" y="35438"/>
                  </a:lnTo>
                  <a:lnTo>
                    <a:pt x="1830640" y="35594"/>
                  </a:lnTo>
                  <a:lnTo>
                    <a:pt x="1865078" y="34406"/>
                  </a:lnTo>
                  <a:lnTo>
                    <a:pt x="1894110" y="32299"/>
                  </a:lnTo>
                  <a:lnTo>
                    <a:pt x="1945417" y="27036"/>
                  </a:lnTo>
                  <a:lnTo>
                    <a:pt x="1975077" y="24504"/>
                  </a:lnTo>
                  <a:close/>
                </a:path>
                <a:path w="4248784" h="50800">
                  <a:moveTo>
                    <a:pt x="3780786" y="27348"/>
                  </a:moveTo>
                  <a:lnTo>
                    <a:pt x="3134050" y="27348"/>
                  </a:lnTo>
                  <a:lnTo>
                    <a:pt x="3190535" y="27661"/>
                  </a:lnTo>
                  <a:lnTo>
                    <a:pt x="3185857" y="27661"/>
                  </a:lnTo>
                  <a:lnTo>
                    <a:pt x="3268601" y="29201"/>
                  </a:lnTo>
                  <a:lnTo>
                    <a:pt x="3269785" y="29201"/>
                  </a:lnTo>
                  <a:lnTo>
                    <a:pt x="3409707" y="32913"/>
                  </a:lnTo>
                  <a:lnTo>
                    <a:pt x="3501097" y="34266"/>
                  </a:lnTo>
                  <a:lnTo>
                    <a:pt x="3545951" y="34266"/>
                  </a:lnTo>
                  <a:lnTo>
                    <a:pt x="3599180" y="33513"/>
                  </a:lnTo>
                  <a:lnTo>
                    <a:pt x="3780786" y="27348"/>
                  </a:lnTo>
                  <a:close/>
                </a:path>
                <a:path w="4248784" h="50800">
                  <a:moveTo>
                    <a:pt x="508" y="14463"/>
                  </a:moveTo>
                  <a:lnTo>
                    <a:pt x="403" y="16209"/>
                  </a:lnTo>
                  <a:lnTo>
                    <a:pt x="309" y="17783"/>
                  </a:lnTo>
                  <a:lnTo>
                    <a:pt x="232" y="19075"/>
                  </a:lnTo>
                  <a:lnTo>
                    <a:pt x="123" y="20904"/>
                  </a:lnTo>
                  <a:lnTo>
                    <a:pt x="0" y="22972"/>
                  </a:lnTo>
                  <a:lnTo>
                    <a:pt x="1270" y="25639"/>
                  </a:lnTo>
                  <a:lnTo>
                    <a:pt x="1241" y="25937"/>
                  </a:lnTo>
                  <a:lnTo>
                    <a:pt x="1134" y="27036"/>
                  </a:lnTo>
                  <a:lnTo>
                    <a:pt x="1008" y="28341"/>
                  </a:lnTo>
                  <a:lnTo>
                    <a:pt x="925" y="29201"/>
                  </a:lnTo>
                  <a:lnTo>
                    <a:pt x="820" y="30281"/>
                  </a:lnTo>
                  <a:lnTo>
                    <a:pt x="744" y="31065"/>
                  </a:lnTo>
                  <a:lnTo>
                    <a:pt x="625" y="32299"/>
                  </a:lnTo>
                  <a:lnTo>
                    <a:pt x="508" y="33513"/>
                  </a:lnTo>
                  <a:lnTo>
                    <a:pt x="36749" y="29548"/>
                  </a:lnTo>
                  <a:lnTo>
                    <a:pt x="36554" y="29548"/>
                  </a:lnTo>
                  <a:lnTo>
                    <a:pt x="74115" y="26350"/>
                  </a:lnTo>
                  <a:lnTo>
                    <a:pt x="73232" y="26350"/>
                  </a:lnTo>
                  <a:lnTo>
                    <a:pt x="111391" y="24026"/>
                  </a:lnTo>
                  <a:lnTo>
                    <a:pt x="86115" y="22605"/>
                  </a:lnTo>
                  <a:lnTo>
                    <a:pt x="85919" y="22605"/>
                  </a:lnTo>
                  <a:lnTo>
                    <a:pt x="43168" y="19075"/>
                  </a:lnTo>
                  <a:lnTo>
                    <a:pt x="508" y="14463"/>
                  </a:lnTo>
                  <a:close/>
                </a:path>
                <a:path w="4248784" h="50800">
                  <a:moveTo>
                    <a:pt x="4248658" y="14463"/>
                  </a:moveTo>
                  <a:lnTo>
                    <a:pt x="4203472" y="15340"/>
                  </a:lnTo>
                  <a:lnTo>
                    <a:pt x="4110497" y="18273"/>
                  </a:lnTo>
                  <a:lnTo>
                    <a:pt x="4110731" y="18273"/>
                  </a:lnTo>
                  <a:lnTo>
                    <a:pt x="4026527" y="21461"/>
                  </a:lnTo>
                  <a:lnTo>
                    <a:pt x="4053119" y="21461"/>
                  </a:lnTo>
                  <a:lnTo>
                    <a:pt x="4099078" y="22605"/>
                  </a:lnTo>
                  <a:lnTo>
                    <a:pt x="4098453" y="22605"/>
                  </a:lnTo>
                  <a:lnTo>
                    <a:pt x="4148980" y="24984"/>
                  </a:lnTo>
                  <a:lnTo>
                    <a:pt x="4148300" y="24984"/>
                  </a:lnTo>
                  <a:lnTo>
                    <a:pt x="4197202" y="28483"/>
                  </a:lnTo>
                  <a:lnTo>
                    <a:pt x="4248658" y="33513"/>
                  </a:lnTo>
                  <a:lnTo>
                    <a:pt x="4248658" y="14463"/>
                  </a:lnTo>
                  <a:close/>
                </a:path>
                <a:path w="4248784" h="50800">
                  <a:moveTo>
                    <a:pt x="262291" y="21461"/>
                  </a:moveTo>
                  <a:lnTo>
                    <a:pt x="195063" y="21461"/>
                  </a:lnTo>
                  <a:lnTo>
                    <a:pt x="159046" y="22022"/>
                  </a:lnTo>
                  <a:lnTo>
                    <a:pt x="160877" y="22022"/>
                  </a:lnTo>
                  <a:lnTo>
                    <a:pt x="116189" y="23697"/>
                  </a:lnTo>
                  <a:lnTo>
                    <a:pt x="116784" y="23697"/>
                  </a:lnTo>
                  <a:lnTo>
                    <a:pt x="111391" y="24026"/>
                  </a:lnTo>
                  <a:lnTo>
                    <a:pt x="128427" y="24984"/>
                  </a:lnTo>
                  <a:lnTo>
                    <a:pt x="172858" y="26350"/>
                  </a:lnTo>
                  <a:lnTo>
                    <a:pt x="224634" y="26739"/>
                  </a:lnTo>
                  <a:lnTo>
                    <a:pt x="216743" y="26739"/>
                  </a:lnTo>
                  <a:lnTo>
                    <a:pt x="281018" y="25937"/>
                  </a:lnTo>
                  <a:lnTo>
                    <a:pt x="274709" y="25937"/>
                  </a:lnTo>
                  <a:lnTo>
                    <a:pt x="324342" y="24504"/>
                  </a:lnTo>
                  <a:lnTo>
                    <a:pt x="343708" y="23697"/>
                  </a:lnTo>
                  <a:lnTo>
                    <a:pt x="319704" y="22769"/>
                  </a:lnTo>
                  <a:lnTo>
                    <a:pt x="320183" y="22769"/>
                  </a:lnTo>
                  <a:lnTo>
                    <a:pt x="262291" y="21461"/>
                  </a:lnTo>
                  <a:close/>
                </a:path>
                <a:path w="4248784" h="50800">
                  <a:moveTo>
                    <a:pt x="4026527" y="21461"/>
                  </a:moveTo>
                  <a:lnTo>
                    <a:pt x="3968284" y="21461"/>
                  </a:lnTo>
                  <a:lnTo>
                    <a:pt x="3950090" y="21659"/>
                  </a:lnTo>
                  <a:lnTo>
                    <a:pt x="3951751" y="21659"/>
                  </a:lnTo>
                  <a:lnTo>
                    <a:pt x="3852599" y="24504"/>
                  </a:lnTo>
                  <a:lnTo>
                    <a:pt x="3853181" y="24504"/>
                  </a:lnTo>
                  <a:lnTo>
                    <a:pt x="3795819" y="26739"/>
                  </a:lnTo>
                  <a:lnTo>
                    <a:pt x="3816717" y="26739"/>
                  </a:lnTo>
                  <a:lnTo>
                    <a:pt x="3917904" y="24984"/>
                  </a:lnTo>
                  <a:lnTo>
                    <a:pt x="3919881" y="24984"/>
                  </a:lnTo>
                  <a:lnTo>
                    <a:pt x="4026527" y="21461"/>
                  </a:lnTo>
                  <a:close/>
                </a:path>
                <a:path w="4248784" h="50800">
                  <a:moveTo>
                    <a:pt x="2562644" y="0"/>
                  </a:moveTo>
                  <a:lnTo>
                    <a:pt x="2512121" y="595"/>
                  </a:lnTo>
                  <a:lnTo>
                    <a:pt x="2459974" y="1913"/>
                  </a:lnTo>
                  <a:lnTo>
                    <a:pt x="1851160" y="24504"/>
                  </a:lnTo>
                  <a:lnTo>
                    <a:pt x="1977057" y="24504"/>
                  </a:lnTo>
                  <a:lnTo>
                    <a:pt x="2000592" y="23353"/>
                  </a:lnTo>
                  <a:lnTo>
                    <a:pt x="1986272" y="23353"/>
                  </a:lnTo>
                  <a:lnTo>
                    <a:pt x="2879006" y="22972"/>
                  </a:lnTo>
                  <a:lnTo>
                    <a:pt x="2849727" y="22247"/>
                  </a:lnTo>
                  <a:lnTo>
                    <a:pt x="2814048" y="19464"/>
                  </a:lnTo>
                  <a:lnTo>
                    <a:pt x="2742211" y="8617"/>
                  </a:lnTo>
                  <a:lnTo>
                    <a:pt x="2701326" y="4436"/>
                  </a:lnTo>
                  <a:lnTo>
                    <a:pt x="2657560" y="1732"/>
                  </a:lnTo>
                  <a:lnTo>
                    <a:pt x="2611228" y="316"/>
                  </a:lnTo>
                  <a:lnTo>
                    <a:pt x="2562644" y="0"/>
                  </a:lnTo>
                  <a:close/>
                </a:path>
                <a:path w="4248784" h="50800">
                  <a:moveTo>
                    <a:pt x="3273532" y="7228"/>
                  </a:moveTo>
                  <a:lnTo>
                    <a:pt x="3214865" y="8109"/>
                  </a:lnTo>
                  <a:lnTo>
                    <a:pt x="3159379" y="10042"/>
                  </a:lnTo>
                  <a:lnTo>
                    <a:pt x="3104958" y="12760"/>
                  </a:lnTo>
                  <a:lnTo>
                    <a:pt x="3105354" y="12760"/>
                  </a:lnTo>
                  <a:lnTo>
                    <a:pt x="2968007" y="20904"/>
                  </a:lnTo>
                  <a:lnTo>
                    <a:pt x="2926502" y="22605"/>
                  </a:lnTo>
                  <a:lnTo>
                    <a:pt x="2874703" y="23353"/>
                  </a:lnTo>
                  <a:lnTo>
                    <a:pt x="3623747" y="23353"/>
                  </a:lnTo>
                  <a:lnTo>
                    <a:pt x="3600114" y="22431"/>
                  </a:lnTo>
                  <a:lnTo>
                    <a:pt x="3538143" y="19075"/>
                  </a:lnTo>
                  <a:lnTo>
                    <a:pt x="3401795" y="10042"/>
                  </a:lnTo>
                  <a:lnTo>
                    <a:pt x="3335774" y="7751"/>
                  </a:lnTo>
                  <a:lnTo>
                    <a:pt x="3273532" y="7228"/>
                  </a:lnTo>
                  <a:close/>
                </a:path>
                <a:path w="4248784" h="50800">
                  <a:moveTo>
                    <a:pt x="4019286" y="20904"/>
                  </a:moveTo>
                  <a:lnTo>
                    <a:pt x="3964527" y="20904"/>
                  </a:lnTo>
                  <a:lnTo>
                    <a:pt x="4067142" y="21461"/>
                  </a:lnTo>
                  <a:lnTo>
                    <a:pt x="3968284" y="21461"/>
                  </a:lnTo>
                  <a:lnTo>
                    <a:pt x="4019286" y="20904"/>
                  </a:lnTo>
                  <a:close/>
                </a:path>
                <a:path w="4248784" h="50800">
                  <a:moveTo>
                    <a:pt x="1474649" y="9169"/>
                  </a:moveTo>
                  <a:lnTo>
                    <a:pt x="1318699" y="9169"/>
                  </a:lnTo>
                  <a:lnTo>
                    <a:pt x="1217129" y="15194"/>
                  </a:lnTo>
                  <a:lnTo>
                    <a:pt x="1164575" y="17783"/>
                  </a:lnTo>
                  <a:lnTo>
                    <a:pt x="1109549" y="19075"/>
                  </a:lnTo>
                  <a:lnTo>
                    <a:pt x="1561555" y="19075"/>
                  </a:lnTo>
                  <a:lnTo>
                    <a:pt x="1523746" y="14463"/>
                  </a:lnTo>
                  <a:lnTo>
                    <a:pt x="1474649" y="9169"/>
                  </a:lnTo>
                  <a:close/>
                </a:path>
                <a:path w="4248784" h="50800">
                  <a:moveTo>
                    <a:pt x="1422314" y="6782"/>
                  </a:moveTo>
                  <a:lnTo>
                    <a:pt x="1371507" y="7062"/>
                  </a:lnTo>
                  <a:lnTo>
                    <a:pt x="1317874" y="9169"/>
                  </a:lnTo>
                  <a:lnTo>
                    <a:pt x="1477051" y="9169"/>
                  </a:lnTo>
                  <a:lnTo>
                    <a:pt x="1422314" y="678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00471" y="2355310"/>
              <a:ext cx="4249420" cy="48260"/>
            </a:xfrm>
            <a:custGeom>
              <a:avLst/>
              <a:gdLst/>
              <a:ahLst/>
              <a:cxnLst/>
              <a:rect l="l" t="t" r="r" b="b"/>
              <a:pathLst>
                <a:path w="4249420" h="48260">
                  <a:moveTo>
                    <a:pt x="253" y="21240"/>
                  </a:moveTo>
                  <a:lnTo>
                    <a:pt x="67302" y="14831"/>
                  </a:lnTo>
                  <a:lnTo>
                    <a:pt x="127121" y="10199"/>
                  </a:lnTo>
                  <a:lnTo>
                    <a:pt x="181332" y="7270"/>
                  </a:lnTo>
                  <a:lnTo>
                    <a:pt x="231557" y="5969"/>
                  </a:lnTo>
                  <a:lnTo>
                    <a:pt x="279419" y="6220"/>
                  </a:lnTo>
                  <a:lnTo>
                    <a:pt x="326540" y="7948"/>
                  </a:lnTo>
                  <a:lnTo>
                    <a:pt x="374542" y="11077"/>
                  </a:lnTo>
                  <a:lnTo>
                    <a:pt x="425047" y="15533"/>
                  </a:lnTo>
                  <a:lnTo>
                    <a:pt x="479678" y="21240"/>
                  </a:lnTo>
                  <a:lnTo>
                    <a:pt x="531370" y="25208"/>
                  </a:lnTo>
                  <a:lnTo>
                    <a:pt x="583244" y="26324"/>
                  </a:lnTo>
                  <a:lnTo>
                    <a:pt x="634921" y="25329"/>
                  </a:lnTo>
                  <a:lnTo>
                    <a:pt x="686018" y="22959"/>
                  </a:lnTo>
                  <a:lnTo>
                    <a:pt x="736155" y="19954"/>
                  </a:lnTo>
                  <a:lnTo>
                    <a:pt x="784951" y="17052"/>
                  </a:lnTo>
                  <a:lnTo>
                    <a:pt x="832025" y="14991"/>
                  </a:lnTo>
                  <a:lnTo>
                    <a:pt x="876995" y="14510"/>
                  </a:lnTo>
                  <a:lnTo>
                    <a:pt x="919482" y="16347"/>
                  </a:lnTo>
                  <a:lnTo>
                    <a:pt x="959103" y="21240"/>
                  </a:lnTo>
                  <a:lnTo>
                    <a:pt x="995881" y="26811"/>
                  </a:lnTo>
                  <a:lnTo>
                    <a:pt x="1036749" y="31432"/>
                  </a:lnTo>
                  <a:lnTo>
                    <a:pt x="1081311" y="35049"/>
                  </a:lnTo>
                  <a:lnTo>
                    <a:pt x="1129174" y="37607"/>
                  </a:lnTo>
                  <a:lnTo>
                    <a:pt x="1179942" y="39051"/>
                  </a:lnTo>
                  <a:lnTo>
                    <a:pt x="1233223" y="39326"/>
                  </a:lnTo>
                  <a:lnTo>
                    <a:pt x="1288620" y="38376"/>
                  </a:lnTo>
                  <a:lnTo>
                    <a:pt x="1345740" y="36148"/>
                  </a:lnTo>
                  <a:lnTo>
                    <a:pt x="1404188" y="32586"/>
                  </a:lnTo>
                  <a:lnTo>
                    <a:pt x="1463570" y="27635"/>
                  </a:lnTo>
                  <a:lnTo>
                    <a:pt x="1523492" y="21240"/>
                  </a:lnTo>
                  <a:lnTo>
                    <a:pt x="1570792" y="15952"/>
                  </a:lnTo>
                  <a:lnTo>
                    <a:pt x="1618375" y="11370"/>
                  </a:lnTo>
                  <a:lnTo>
                    <a:pt x="1666251" y="7522"/>
                  </a:lnTo>
                  <a:lnTo>
                    <a:pt x="1714431" y="4434"/>
                  </a:lnTo>
                  <a:lnTo>
                    <a:pt x="1762925" y="2133"/>
                  </a:lnTo>
                  <a:lnTo>
                    <a:pt x="1811744" y="646"/>
                  </a:lnTo>
                  <a:lnTo>
                    <a:pt x="1860899" y="0"/>
                  </a:lnTo>
                  <a:lnTo>
                    <a:pt x="1910399" y="220"/>
                  </a:lnTo>
                  <a:lnTo>
                    <a:pt x="1960257" y="1334"/>
                  </a:lnTo>
                  <a:lnTo>
                    <a:pt x="2010481" y="3368"/>
                  </a:lnTo>
                  <a:lnTo>
                    <a:pt x="2061083" y="6349"/>
                  </a:lnTo>
                  <a:lnTo>
                    <a:pt x="2112073" y="10303"/>
                  </a:lnTo>
                  <a:lnTo>
                    <a:pt x="2163462" y="15258"/>
                  </a:lnTo>
                  <a:lnTo>
                    <a:pt x="2215260" y="21240"/>
                  </a:lnTo>
                  <a:lnTo>
                    <a:pt x="2284116" y="28479"/>
                  </a:lnTo>
                  <a:lnTo>
                    <a:pt x="2345904" y="32408"/>
                  </a:lnTo>
                  <a:lnTo>
                    <a:pt x="2401887" y="33666"/>
                  </a:lnTo>
                  <a:lnTo>
                    <a:pt x="2453328" y="32890"/>
                  </a:lnTo>
                  <a:lnTo>
                    <a:pt x="2501487" y="30718"/>
                  </a:lnTo>
                  <a:lnTo>
                    <a:pt x="2547627" y="27787"/>
                  </a:lnTo>
                  <a:lnTo>
                    <a:pt x="2593009" y="24737"/>
                  </a:lnTo>
                  <a:lnTo>
                    <a:pt x="2638896" y="22203"/>
                  </a:lnTo>
                  <a:lnTo>
                    <a:pt x="2686549" y="20825"/>
                  </a:lnTo>
                  <a:lnTo>
                    <a:pt x="2737230" y="21240"/>
                  </a:lnTo>
                  <a:lnTo>
                    <a:pt x="2790185" y="22067"/>
                  </a:lnTo>
                  <a:lnTo>
                    <a:pt x="2843647" y="21801"/>
                  </a:lnTo>
                  <a:lnTo>
                    <a:pt x="2897363" y="20784"/>
                  </a:lnTo>
                  <a:lnTo>
                    <a:pt x="2951076" y="19357"/>
                  </a:lnTo>
                  <a:lnTo>
                    <a:pt x="3004534" y="17859"/>
                  </a:lnTo>
                  <a:lnTo>
                    <a:pt x="3057481" y="16632"/>
                  </a:lnTo>
                  <a:lnTo>
                    <a:pt x="3109663" y="16016"/>
                  </a:lnTo>
                  <a:lnTo>
                    <a:pt x="3160825" y="16351"/>
                  </a:lnTo>
                  <a:lnTo>
                    <a:pt x="3210714" y="17979"/>
                  </a:lnTo>
                  <a:lnTo>
                    <a:pt x="3259074" y="21240"/>
                  </a:lnTo>
                  <a:lnTo>
                    <a:pt x="3285822" y="23038"/>
                  </a:lnTo>
                  <a:lnTo>
                    <a:pt x="3318164" y="24316"/>
                  </a:lnTo>
                  <a:lnTo>
                    <a:pt x="3355565" y="25129"/>
                  </a:lnTo>
                  <a:lnTo>
                    <a:pt x="3397491" y="25532"/>
                  </a:lnTo>
                  <a:lnTo>
                    <a:pt x="3443410" y="25580"/>
                  </a:lnTo>
                  <a:lnTo>
                    <a:pt x="3492787" y="25329"/>
                  </a:lnTo>
                  <a:lnTo>
                    <a:pt x="3545089" y="24833"/>
                  </a:lnTo>
                  <a:lnTo>
                    <a:pt x="3599783" y="24148"/>
                  </a:lnTo>
                  <a:lnTo>
                    <a:pt x="3656334" y="23329"/>
                  </a:lnTo>
                  <a:lnTo>
                    <a:pt x="3714210" y="22431"/>
                  </a:lnTo>
                  <a:lnTo>
                    <a:pt x="3772876" y="21509"/>
                  </a:lnTo>
                  <a:lnTo>
                    <a:pt x="3831799" y="20618"/>
                  </a:lnTo>
                  <a:lnTo>
                    <a:pt x="3890445" y="19814"/>
                  </a:lnTo>
                  <a:lnTo>
                    <a:pt x="3948281" y="19152"/>
                  </a:lnTo>
                  <a:lnTo>
                    <a:pt x="4004774" y="18686"/>
                  </a:lnTo>
                  <a:lnTo>
                    <a:pt x="4059389" y="18473"/>
                  </a:lnTo>
                  <a:lnTo>
                    <a:pt x="4111593" y="18566"/>
                  </a:lnTo>
                  <a:lnTo>
                    <a:pt x="4160852" y="19022"/>
                  </a:lnTo>
                  <a:lnTo>
                    <a:pt x="4206634" y="19895"/>
                  </a:lnTo>
                  <a:lnTo>
                    <a:pt x="4248404" y="21240"/>
                  </a:lnTo>
                  <a:lnTo>
                    <a:pt x="4249293" y="30511"/>
                  </a:lnTo>
                  <a:lnTo>
                    <a:pt x="4247769" y="30892"/>
                  </a:lnTo>
                  <a:lnTo>
                    <a:pt x="4248404" y="40290"/>
                  </a:lnTo>
                  <a:lnTo>
                    <a:pt x="4206256" y="42677"/>
                  </a:lnTo>
                  <a:lnTo>
                    <a:pt x="4164847" y="43785"/>
                  </a:lnTo>
                  <a:lnTo>
                    <a:pt x="4123619" y="43854"/>
                  </a:lnTo>
                  <a:lnTo>
                    <a:pt x="4082017" y="43125"/>
                  </a:lnTo>
                  <a:lnTo>
                    <a:pt x="4039482" y="41837"/>
                  </a:lnTo>
                  <a:lnTo>
                    <a:pt x="3995461" y="40232"/>
                  </a:lnTo>
                  <a:lnTo>
                    <a:pt x="3949395" y="38549"/>
                  </a:lnTo>
                  <a:lnTo>
                    <a:pt x="3900729" y="37030"/>
                  </a:lnTo>
                  <a:lnTo>
                    <a:pt x="3848907" y="35914"/>
                  </a:lnTo>
                  <a:lnTo>
                    <a:pt x="3793372" y="35441"/>
                  </a:lnTo>
                  <a:lnTo>
                    <a:pt x="3733567" y="35853"/>
                  </a:lnTo>
                  <a:lnTo>
                    <a:pt x="3668937" y="37389"/>
                  </a:lnTo>
                  <a:lnTo>
                    <a:pt x="3598926" y="40290"/>
                  </a:lnTo>
                  <a:lnTo>
                    <a:pt x="3527044" y="43155"/>
                  </a:lnTo>
                  <a:lnTo>
                    <a:pt x="3467772" y="44144"/>
                  </a:lnTo>
                  <a:lnTo>
                    <a:pt x="3418875" y="43666"/>
                  </a:lnTo>
                  <a:lnTo>
                    <a:pt x="3378120" y="42125"/>
                  </a:lnTo>
                  <a:lnTo>
                    <a:pt x="3343271" y="39928"/>
                  </a:lnTo>
                  <a:lnTo>
                    <a:pt x="3312096" y="37480"/>
                  </a:lnTo>
                  <a:lnTo>
                    <a:pt x="3282360" y="35189"/>
                  </a:lnTo>
                  <a:lnTo>
                    <a:pt x="3251830" y="33460"/>
                  </a:lnTo>
                  <a:lnTo>
                    <a:pt x="3218271" y="32700"/>
                  </a:lnTo>
                  <a:lnTo>
                    <a:pt x="3179449" y="33314"/>
                  </a:lnTo>
                  <a:lnTo>
                    <a:pt x="3133131" y="35709"/>
                  </a:lnTo>
                  <a:lnTo>
                    <a:pt x="3077082" y="40290"/>
                  </a:lnTo>
                  <a:lnTo>
                    <a:pt x="3014190" y="45114"/>
                  </a:lnTo>
                  <a:lnTo>
                    <a:pt x="2959013" y="47339"/>
                  </a:lnTo>
                  <a:lnTo>
                    <a:pt x="2910009" y="47511"/>
                  </a:lnTo>
                  <a:lnTo>
                    <a:pt x="2865635" y="46173"/>
                  </a:lnTo>
                  <a:lnTo>
                    <a:pt x="2824349" y="43871"/>
                  </a:lnTo>
                  <a:lnTo>
                    <a:pt x="2784608" y="41149"/>
                  </a:lnTo>
                  <a:lnTo>
                    <a:pt x="2744872" y="38551"/>
                  </a:lnTo>
                  <a:lnTo>
                    <a:pt x="2703596" y="36622"/>
                  </a:lnTo>
                  <a:lnTo>
                    <a:pt x="2659239" y="35905"/>
                  </a:lnTo>
                  <a:lnTo>
                    <a:pt x="2610259" y="36947"/>
                  </a:lnTo>
                  <a:lnTo>
                    <a:pt x="2555112" y="40290"/>
                  </a:lnTo>
                  <a:lnTo>
                    <a:pt x="2506390" y="43657"/>
                  </a:lnTo>
                  <a:lnTo>
                    <a:pt x="2459298" y="45990"/>
                  </a:lnTo>
                  <a:lnTo>
                    <a:pt x="2413338" y="47418"/>
                  </a:lnTo>
                  <a:lnTo>
                    <a:pt x="2368008" y="48069"/>
                  </a:lnTo>
                  <a:lnTo>
                    <a:pt x="2322808" y="48073"/>
                  </a:lnTo>
                  <a:lnTo>
                    <a:pt x="2277236" y="47559"/>
                  </a:lnTo>
                  <a:lnTo>
                    <a:pt x="2230792" y="46656"/>
                  </a:lnTo>
                  <a:lnTo>
                    <a:pt x="2182974" y="45493"/>
                  </a:lnTo>
                  <a:lnTo>
                    <a:pt x="2133283" y="44198"/>
                  </a:lnTo>
                  <a:lnTo>
                    <a:pt x="2081217" y="42902"/>
                  </a:lnTo>
                  <a:lnTo>
                    <a:pt x="2026275" y="41732"/>
                  </a:lnTo>
                  <a:lnTo>
                    <a:pt x="1967957" y="40819"/>
                  </a:lnTo>
                  <a:lnTo>
                    <a:pt x="1905761" y="40290"/>
                  </a:lnTo>
                  <a:lnTo>
                    <a:pt x="1849106" y="40119"/>
                  </a:lnTo>
                  <a:lnTo>
                    <a:pt x="1797842" y="40170"/>
                  </a:lnTo>
                  <a:lnTo>
                    <a:pt x="1750901" y="40396"/>
                  </a:lnTo>
                  <a:lnTo>
                    <a:pt x="1707213" y="40746"/>
                  </a:lnTo>
                  <a:lnTo>
                    <a:pt x="1665710" y="41171"/>
                  </a:lnTo>
                  <a:lnTo>
                    <a:pt x="1625320" y="41623"/>
                  </a:lnTo>
                  <a:lnTo>
                    <a:pt x="1584975" y="42052"/>
                  </a:lnTo>
                  <a:lnTo>
                    <a:pt x="1543606" y="42410"/>
                  </a:lnTo>
                  <a:lnTo>
                    <a:pt x="1500144" y="42646"/>
                  </a:lnTo>
                  <a:lnTo>
                    <a:pt x="1453517" y="42712"/>
                  </a:lnTo>
                  <a:lnTo>
                    <a:pt x="1402659" y="42558"/>
                  </a:lnTo>
                  <a:lnTo>
                    <a:pt x="1346498" y="42136"/>
                  </a:lnTo>
                  <a:lnTo>
                    <a:pt x="1283966" y="41397"/>
                  </a:lnTo>
                  <a:lnTo>
                    <a:pt x="1213993" y="40290"/>
                  </a:lnTo>
                  <a:lnTo>
                    <a:pt x="1120371" y="38703"/>
                  </a:lnTo>
                  <a:lnTo>
                    <a:pt x="1044919" y="37632"/>
                  </a:lnTo>
                  <a:lnTo>
                    <a:pt x="984629" y="37018"/>
                  </a:lnTo>
                  <a:lnTo>
                    <a:pt x="936494" y="36797"/>
                  </a:lnTo>
                  <a:lnTo>
                    <a:pt x="897508" y="36909"/>
                  </a:lnTo>
                  <a:lnTo>
                    <a:pt x="864664" y="37291"/>
                  </a:lnTo>
                  <a:lnTo>
                    <a:pt x="834955" y="37882"/>
                  </a:lnTo>
                  <a:lnTo>
                    <a:pt x="805374" y="38620"/>
                  </a:lnTo>
                  <a:lnTo>
                    <a:pt x="772913" y="39443"/>
                  </a:lnTo>
                  <a:lnTo>
                    <a:pt x="734567" y="40290"/>
                  </a:lnTo>
                  <a:lnTo>
                    <a:pt x="700403" y="40731"/>
                  </a:lnTo>
                  <a:lnTo>
                    <a:pt x="659101" y="40937"/>
                  </a:lnTo>
                  <a:lnTo>
                    <a:pt x="611743" y="40950"/>
                  </a:lnTo>
                  <a:lnTo>
                    <a:pt x="559409" y="40812"/>
                  </a:lnTo>
                  <a:lnTo>
                    <a:pt x="503181" y="40565"/>
                  </a:lnTo>
                  <a:lnTo>
                    <a:pt x="444139" y="40250"/>
                  </a:lnTo>
                  <a:lnTo>
                    <a:pt x="383365" y="39909"/>
                  </a:lnTo>
                  <a:lnTo>
                    <a:pt x="321940" y="39584"/>
                  </a:lnTo>
                  <a:lnTo>
                    <a:pt x="260944" y="39316"/>
                  </a:lnTo>
                  <a:lnTo>
                    <a:pt x="201460" y="39146"/>
                  </a:lnTo>
                  <a:lnTo>
                    <a:pt x="144568" y="39117"/>
                  </a:lnTo>
                  <a:lnTo>
                    <a:pt x="91348" y="39271"/>
                  </a:lnTo>
                  <a:lnTo>
                    <a:pt x="42883" y="39648"/>
                  </a:lnTo>
                  <a:lnTo>
                    <a:pt x="253" y="40290"/>
                  </a:lnTo>
                  <a:lnTo>
                    <a:pt x="0" y="35972"/>
                  </a:lnTo>
                  <a:lnTo>
                    <a:pt x="762" y="27209"/>
                  </a:lnTo>
                  <a:lnTo>
                    <a:pt x="253" y="21240"/>
                  </a:lnTo>
                  <a:close/>
                </a:path>
              </a:pathLst>
            </a:custGeom>
            <a:ln w="444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80609" y="3010598"/>
            <a:ext cx="5835015" cy="27827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0665" indent="-227965">
              <a:lnSpc>
                <a:spcPts val="1720"/>
              </a:lnSpc>
              <a:spcBef>
                <a:spcPts val="125"/>
              </a:spcBef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Standard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Units</a:t>
            </a:r>
            <a:r>
              <a:rPr sz="1550" spc="1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of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Measurement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for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Electricity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Gas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are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KWh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-50" dirty="0">
                <a:latin typeface="Calibri"/>
                <a:cs typeface="Calibri"/>
              </a:rPr>
              <a:t>–</a:t>
            </a:r>
            <a:endParaRPr sz="1550" dirty="0">
              <a:latin typeface="Calibri"/>
              <a:cs typeface="Calibri"/>
            </a:endParaRPr>
          </a:p>
          <a:p>
            <a:pPr marL="241300">
              <a:lnSpc>
                <a:spcPts val="1720"/>
              </a:lnSpc>
            </a:pPr>
            <a:r>
              <a:rPr sz="1550" dirty="0">
                <a:latin typeface="Calibri"/>
                <a:cs typeface="Calibri"/>
              </a:rPr>
              <a:t>Kilowatt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Hours</a:t>
            </a:r>
            <a:endParaRPr sz="155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1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Electricity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kWh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=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0.20705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kg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CO2e</a:t>
            </a:r>
            <a:endParaRPr sz="155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1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Gas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kWh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=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0.20264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kg</a:t>
            </a:r>
            <a:r>
              <a:rPr sz="1550" spc="-1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CO2e</a:t>
            </a:r>
            <a:endParaRPr sz="155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Companies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Report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Footprints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Tons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CO2e</a:t>
            </a:r>
            <a:endParaRPr sz="1550" dirty="0">
              <a:latin typeface="Calibri"/>
              <a:cs typeface="Calibri"/>
            </a:endParaRPr>
          </a:p>
          <a:p>
            <a:pPr marL="241300" marR="435609" indent="-228600">
              <a:lnSpc>
                <a:spcPts val="150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Must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record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anything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imported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from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grid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Absolute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Carbon Footprint.</a:t>
            </a:r>
            <a:endParaRPr sz="155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Only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way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truly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claim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Zero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Carbon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is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generate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your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own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power.</a:t>
            </a:r>
            <a:endParaRPr sz="1550" dirty="0">
              <a:latin typeface="Calibri"/>
              <a:cs typeface="Calibri"/>
            </a:endParaRPr>
          </a:p>
          <a:p>
            <a:pPr marL="241300" marR="5080" indent="-228600">
              <a:lnSpc>
                <a:spcPts val="15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What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is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“Net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Zero”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–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preventing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addition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of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any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more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carbon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to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atmosphere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from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</a:t>
            </a:r>
            <a:r>
              <a:rPr lang="en-GB" sz="1550" dirty="0">
                <a:latin typeface="Calibri"/>
                <a:cs typeface="Calibri"/>
              </a:rPr>
              <a:t>n</a:t>
            </a:r>
            <a:r>
              <a:rPr lang="en-GB" sz="1550" spc="100" dirty="0">
                <a:latin typeface="Calibri"/>
                <a:cs typeface="Calibri"/>
              </a:rPr>
              <a:t> </a:t>
            </a:r>
            <a:r>
              <a:rPr lang="en-GB" sz="1550" dirty="0">
                <a:latin typeface="Calibri"/>
                <a:cs typeface="Calibri"/>
              </a:rPr>
              <a:t>agreed</a:t>
            </a:r>
            <a:r>
              <a:rPr lang="en-GB" sz="1550" spc="105" dirty="0">
                <a:latin typeface="Calibri"/>
                <a:cs typeface="Calibri"/>
              </a:rPr>
              <a:t> </a:t>
            </a:r>
            <a:r>
              <a:rPr lang="en-GB" sz="1550" spc="-10" dirty="0">
                <a:latin typeface="Calibri"/>
                <a:cs typeface="Calibri"/>
              </a:rPr>
              <a:t>baseline</a:t>
            </a:r>
            <a:endParaRPr sz="1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7983" y="1333182"/>
            <a:ext cx="4413250" cy="15938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20"/>
              </a:spcBef>
            </a:pPr>
            <a:r>
              <a:rPr sz="5400" dirty="0"/>
              <a:t>PMS</a:t>
            </a:r>
            <a:r>
              <a:rPr sz="5400" spc="-65" dirty="0"/>
              <a:t> </a:t>
            </a:r>
            <a:r>
              <a:rPr sz="5400" spc="-10" dirty="0"/>
              <a:t>Baseline </a:t>
            </a:r>
            <a:r>
              <a:rPr sz="5400" spc="-30" dirty="0"/>
              <a:t>Year</a:t>
            </a:r>
            <a:r>
              <a:rPr sz="5400" spc="-95" dirty="0"/>
              <a:t> </a:t>
            </a:r>
            <a:r>
              <a:rPr dirty="0"/>
              <a:t>(FY</a:t>
            </a:r>
            <a:r>
              <a:rPr spc="-90" dirty="0"/>
              <a:t> </a:t>
            </a:r>
            <a:r>
              <a:rPr dirty="0"/>
              <a:t>2019-</a:t>
            </a:r>
            <a:r>
              <a:rPr spc="-10" dirty="0"/>
              <a:t>20)….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526908" y="4540992"/>
            <a:ext cx="3423285" cy="126174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sz="3950" dirty="0">
                <a:latin typeface="Calibri"/>
                <a:cs typeface="Calibri"/>
              </a:rPr>
              <a:t>1,079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tons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CO2e</a:t>
            </a:r>
            <a:endParaRPr sz="39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2400" dirty="0">
                <a:latin typeface="Calibri"/>
                <a:cs typeface="Calibri"/>
              </a:rPr>
              <a:t>(Intensity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Ratio)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"/>
            <a:ext cx="7029449" cy="68578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171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-121276"/>
            <a:ext cx="11131931" cy="1520021"/>
          </a:xfrm>
          <a:prstGeom prst="rect">
            <a:avLst/>
          </a:prstGeom>
        </p:spPr>
        <p:txBody>
          <a:bodyPr vert="horz" wrap="square" lIns="0" tIns="903341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FFFFFF"/>
                </a:solidFill>
              </a:rPr>
              <a:t>Breakdown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Scopes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by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CO2e</a:t>
            </a:r>
            <a:r>
              <a:rPr spc="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lang="en-GB" spc="-5" dirty="0">
                <a:solidFill>
                  <a:srgbClr val="FFFFFF"/>
                </a:solidFill>
              </a:rPr>
              <a:t>Latest FY</a:t>
            </a:r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2462" y="2624201"/>
            <a:ext cx="11049635" cy="0"/>
          </a:xfrm>
          <a:custGeom>
            <a:avLst/>
            <a:gdLst/>
            <a:ahLst/>
            <a:cxnLst/>
            <a:rect l="l" t="t" r="r" b="b"/>
            <a:pathLst>
              <a:path w="11049635">
                <a:moveTo>
                  <a:pt x="0" y="0"/>
                </a:moveTo>
                <a:lnTo>
                  <a:pt x="11049063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5502" y="2698432"/>
            <a:ext cx="7175500" cy="8839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600" dirty="0">
                <a:latin typeface="Calibri"/>
                <a:cs typeface="Calibri"/>
              </a:rPr>
              <a:t>Scope</a:t>
            </a:r>
            <a:r>
              <a:rPr sz="5600" spc="-75" dirty="0">
                <a:latin typeface="Calibri"/>
                <a:cs typeface="Calibri"/>
              </a:rPr>
              <a:t> </a:t>
            </a:r>
            <a:r>
              <a:rPr sz="5600" dirty="0">
                <a:latin typeface="Calibri"/>
                <a:cs typeface="Calibri"/>
              </a:rPr>
              <a:t>1</a:t>
            </a:r>
            <a:r>
              <a:rPr sz="5600" spc="-55" dirty="0">
                <a:latin typeface="Calibri"/>
                <a:cs typeface="Calibri"/>
              </a:rPr>
              <a:t> </a:t>
            </a:r>
            <a:r>
              <a:rPr sz="5600" dirty="0">
                <a:latin typeface="Calibri"/>
                <a:cs typeface="Calibri"/>
              </a:rPr>
              <a:t>–</a:t>
            </a:r>
            <a:r>
              <a:rPr sz="5600" spc="-55" dirty="0">
                <a:latin typeface="Calibri"/>
                <a:cs typeface="Calibri"/>
              </a:rPr>
              <a:t> </a:t>
            </a:r>
            <a:r>
              <a:rPr sz="5600" dirty="0">
                <a:latin typeface="Calibri"/>
                <a:cs typeface="Calibri"/>
              </a:rPr>
              <a:t>8</a:t>
            </a:r>
            <a:r>
              <a:rPr lang="en-GB" sz="5600" dirty="0">
                <a:latin typeface="Calibri"/>
                <a:cs typeface="Calibri"/>
              </a:rPr>
              <a:t>27</a:t>
            </a:r>
            <a:r>
              <a:rPr sz="5600" spc="-114" dirty="0">
                <a:latin typeface="Calibri"/>
                <a:cs typeface="Calibri"/>
              </a:rPr>
              <a:t> </a:t>
            </a:r>
            <a:r>
              <a:rPr sz="5600" dirty="0">
                <a:latin typeface="Calibri"/>
                <a:cs typeface="Calibri"/>
              </a:rPr>
              <a:t>tons</a:t>
            </a:r>
            <a:r>
              <a:rPr sz="5600" spc="-65" dirty="0">
                <a:latin typeface="Calibri"/>
                <a:cs typeface="Calibri"/>
              </a:rPr>
              <a:t> </a:t>
            </a:r>
            <a:r>
              <a:rPr sz="5600" spc="-20" dirty="0">
                <a:latin typeface="Calibri"/>
                <a:cs typeface="Calibri"/>
              </a:rPr>
              <a:t>CO2e</a:t>
            </a:r>
            <a:endParaRPr sz="5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2462" y="3852926"/>
            <a:ext cx="11049635" cy="0"/>
          </a:xfrm>
          <a:custGeom>
            <a:avLst/>
            <a:gdLst/>
            <a:ahLst/>
            <a:cxnLst/>
            <a:rect l="l" t="t" r="r" b="b"/>
            <a:pathLst>
              <a:path w="11049635">
                <a:moveTo>
                  <a:pt x="0" y="0"/>
                </a:moveTo>
                <a:lnTo>
                  <a:pt x="11049063" y="0"/>
                </a:lnTo>
              </a:path>
            </a:pathLst>
          </a:custGeom>
          <a:ln w="12700">
            <a:solidFill>
              <a:srgbClr val="C48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5502" y="3928681"/>
            <a:ext cx="7175500" cy="8839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600" dirty="0">
                <a:latin typeface="Calibri"/>
                <a:cs typeface="Calibri"/>
              </a:rPr>
              <a:t>Scope</a:t>
            </a:r>
            <a:r>
              <a:rPr sz="5600" spc="-75" dirty="0">
                <a:latin typeface="Calibri"/>
                <a:cs typeface="Calibri"/>
              </a:rPr>
              <a:t> </a:t>
            </a:r>
            <a:r>
              <a:rPr sz="5600" dirty="0">
                <a:latin typeface="Calibri"/>
                <a:cs typeface="Calibri"/>
              </a:rPr>
              <a:t>2</a:t>
            </a:r>
            <a:r>
              <a:rPr sz="5600" spc="-55" dirty="0">
                <a:latin typeface="Calibri"/>
                <a:cs typeface="Calibri"/>
              </a:rPr>
              <a:t> </a:t>
            </a:r>
            <a:r>
              <a:rPr sz="5600" dirty="0">
                <a:latin typeface="Calibri"/>
                <a:cs typeface="Calibri"/>
              </a:rPr>
              <a:t>–</a:t>
            </a:r>
            <a:r>
              <a:rPr sz="5600" spc="-55" dirty="0">
                <a:latin typeface="Calibri"/>
                <a:cs typeface="Calibri"/>
              </a:rPr>
              <a:t> </a:t>
            </a:r>
            <a:r>
              <a:rPr lang="en-GB" sz="5600" spc="-55" dirty="0">
                <a:latin typeface="Calibri"/>
                <a:cs typeface="Calibri"/>
              </a:rPr>
              <a:t>142</a:t>
            </a:r>
            <a:r>
              <a:rPr sz="5600" spc="-114" dirty="0">
                <a:latin typeface="Calibri"/>
                <a:cs typeface="Calibri"/>
              </a:rPr>
              <a:t> </a:t>
            </a:r>
            <a:r>
              <a:rPr sz="5600" dirty="0">
                <a:latin typeface="Calibri"/>
                <a:cs typeface="Calibri"/>
              </a:rPr>
              <a:t>tons</a:t>
            </a:r>
            <a:r>
              <a:rPr sz="5600" spc="-65" dirty="0">
                <a:latin typeface="Calibri"/>
                <a:cs typeface="Calibri"/>
              </a:rPr>
              <a:t> </a:t>
            </a:r>
            <a:r>
              <a:rPr sz="5600" spc="-20" dirty="0">
                <a:latin typeface="Calibri"/>
                <a:cs typeface="Calibri"/>
              </a:rPr>
              <a:t>CO2e</a:t>
            </a:r>
            <a:endParaRPr sz="5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2462" y="5081651"/>
            <a:ext cx="11049635" cy="0"/>
          </a:xfrm>
          <a:custGeom>
            <a:avLst/>
            <a:gdLst/>
            <a:ahLst/>
            <a:cxnLst/>
            <a:rect l="l" t="t" r="r" b="b"/>
            <a:pathLst>
              <a:path w="11049635">
                <a:moveTo>
                  <a:pt x="0" y="0"/>
                </a:moveTo>
                <a:lnTo>
                  <a:pt x="11049063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5502" y="5159057"/>
            <a:ext cx="6452235" cy="1740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600" dirty="0">
                <a:latin typeface="Calibri"/>
                <a:cs typeface="Calibri"/>
              </a:rPr>
              <a:t>Scope</a:t>
            </a:r>
            <a:r>
              <a:rPr sz="5600" spc="-65" dirty="0">
                <a:latin typeface="Calibri"/>
                <a:cs typeface="Calibri"/>
              </a:rPr>
              <a:t> </a:t>
            </a:r>
            <a:r>
              <a:rPr sz="5600" dirty="0">
                <a:latin typeface="Calibri"/>
                <a:cs typeface="Calibri"/>
              </a:rPr>
              <a:t>3</a:t>
            </a:r>
            <a:r>
              <a:rPr sz="5600" spc="-55" dirty="0">
                <a:latin typeface="Calibri"/>
                <a:cs typeface="Calibri"/>
              </a:rPr>
              <a:t> </a:t>
            </a:r>
            <a:r>
              <a:rPr sz="5600" dirty="0">
                <a:latin typeface="Calibri"/>
                <a:cs typeface="Calibri"/>
              </a:rPr>
              <a:t>–</a:t>
            </a:r>
            <a:r>
              <a:rPr sz="5600" spc="-55" dirty="0">
                <a:latin typeface="Calibri"/>
                <a:cs typeface="Calibri"/>
              </a:rPr>
              <a:t> </a:t>
            </a:r>
            <a:r>
              <a:rPr lang="en-GB" sz="5600" spc="-55" dirty="0">
                <a:latin typeface="Calibri"/>
                <a:cs typeface="Calibri"/>
              </a:rPr>
              <a:t>4.5</a:t>
            </a:r>
            <a:r>
              <a:rPr sz="5600" spc="-35" dirty="0">
                <a:latin typeface="Calibri"/>
                <a:cs typeface="Calibri"/>
              </a:rPr>
              <a:t> </a:t>
            </a:r>
            <a:r>
              <a:rPr sz="5600" dirty="0">
                <a:latin typeface="Calibri"/>
                <a:cs typeface="Calibri"/>
              </a:rPr>
              <a:t>tons</a:t>
            </a:r>
            <a:r>
              <a:rPr sz="5600" spc="-60" dirty="0">
                <a:latin typeface="Calibri"/>
                <a:cs typeface="Calibri"/>
              </a:rPr>
              <a:t> </a:t>
            </a:r>
            <a:r>
              <a:rPr sz="5600" spc="-20" dirty="0">
                <a:latin typeface="Calibri"/>
                <a:cs typeface="Calibri"/>
              </a:rPr>
              <a:t>CO2e</a:t>
            </a:r>
            <a:endParaRPr sz="5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83545" y="2667952"/>
            <a:ext cx="1408430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Fleet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transport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highest carbon emitter!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93275" y="3930078"/>
            <a:ext cx="1845310" cy="11296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-1270" algn="ctr">
              <a:lnSpc>
                <a:spcPct val="100800"/>
              </a:lnSpc>
              <a:spcBef>
                <a:spcPts val="85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Electricity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emissions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have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fallen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more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than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30%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2019.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69805" y="5201348"/>
            <a:ext cx="1729105" cy="14065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algn="ctr">
              <a:lnSpc>
                <a:spcPct val="100800"/>
              </a:lnSpc>
              <a:spcBef>
                <a:spcPts val="85"/>
              </a:spcBef>
            </a:pP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Transport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expense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claims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are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minimal!</a:t>
            </a:r>
            <a:endParaRPr sz="1800">
              <a:latin typeface="Calibri"/>
              <a:cs typeface="Calibri"/>
            </a:endParaRPr>
          </a:p>
          <a:p>
            <a:pPr marL="19050" marR="8890" algn="ctr">
              <a:lnSpc>
                <a:spcPct val="1008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Chosen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exclude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Travel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(for</a:t>
            </a:r>
            <a:r>
              <a:rPr sz="1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now).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uilding with a reflection of the water&#10;&#10;AI-generated content may be incorrect.">
            <a:extLst>
              <a:ext uri="{FF2B5EF4-FFF2-40B4-BE49-F238E27FC236}">
                <a16:creationId xmlns:a16="http://schemas.microsoft.com/office/drawing/2014/main" id="{B3ECB5AA-43B4-25DF-02D5-B88D618D5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469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Poppins</vt:lpstr>
      <vt:lpstr>Office Theme</vt:lpstr>
      <vt:lpstr>PowerPoint Presentation</vt:lpstr>
      <vt:lpstr>2 Big Changes in the UK Energy Sector</vt:lpstr>
      <vt:lpstr>Change No.1</vt:lpstr>
      <vt:lpstr>Change No.2  Unit Rate Breakdown…..</vt:lpstr>
      <vt:lpstr>Pass Through Charges are Increasing</vt:lpstr>
      <vt:lpstr>Refresher Carbon Reporting…</vt:lpstr>
      <vt:lpstr>PMS Baseline Year (FY 2019-20)….</vt:lpstr>
      <vt:lpstr>Breakdown of Scopes by CO2e – Latest FY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Michael Doyle</cp:lastModifiedBy>
  <cp:revision>3</cp:revision>
  <dcterms:created xsi:type="dcterms:W3CDTF">2025-11-17T14:54:54Z</dcterms:created>
  <dcterms:modified xsi:type="dcterms:W3CDTF">2026-05-16T09:01:19Z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2024-12-13T00:00:00Z</vt:filetime>
  </property>
  <property fmtid="{D5CDD505-2E9C-101B-9397-08002B2CF9AE}" pid="3" name="LastSaved">
    <vt:filetime>2025-11-17T00:00:00Z</vt:filetime>
  </property>
  <property fmtid="{D5CDD505-2E9C-101B-9397-08002B2CF9AE}" pid="4" name="Producer">
    <vt:lpwstr>3-Heights(TM) PDF Security Shell 4.8.25.2 (http://www.pdf-tools.com)</vt:lpwstr>
  </property>
</Properties>
</file>